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36"/>
  </p:notesMasterIdLst>
  <p:sldIdLst>
    <p:sldId id="256" r:id="rId2"/>
    <p:sldId id="288" r:id="rId3"/>
    <p:sldId id="289" r:id="rId4"/>
    <p:sldId id="290" r:id="rId5"/>
    <p:sldId id="257" r:id="rId6"/>
    <p:sldId id="291" r:id="rId7"/>
    <p:sldId id="292" r:id="rId8"/>
    <p:sldId id="293" r:id="rId9"/>
    <p:sldId id="294" r:id="rId10"/>
    <p:sldId id="258" r:id="rId11"/>
    <p:sldId id="295" r:id="rId12"/>
    <p:sldId id="296" r:id="rId13"/>
    <p:sldId id="259" r:id="rId14"/>
    <p:sldId id="263" r:id="rId15"/>
    <p:sldId id="265" r:id="rId16"/>
    <p:sldId id="271" r:id="rId17"/>
    <p:sldId id="297" r:id="rId18"/>
    <p:sldId id="298" r:id="rId19"/>
    <p:sldId id="272" r:id="rId20"/>
    <p:sldId id="299" r:id="rId21"/>
    <p:sldId id="273" r:id="rId22"/>
    <p:sldId id="276" r:id="rId23"/>
    <p:sldId id="279" r:id="rId24"/>
    <p:sldId id="280" r:id="rId25"/>
    <p:sldId id="300" r:id="rId26"/>
    <p:sldId id="283" r:id="rId27"/>
    <p:sldId id="284" r:id="rId28"/>
    <p:sldId id="285" r:id="rId29"/>
    <p:sldId id="286" r:id="rId30"/>
    <p:sldId id="287" r:id="rId31"/>
    <p:sldId id="301" r:id="rId32"/>
    <p:sldId id="303" r:id="rId33"/>
    <p:sldId id="304" r:id="rId34"/>
    <p:sldId id="305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CC33"/>
    <a:srgbClr val="66FF33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2F39BE-1F72-40D9-B9DB-EB9188F59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901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643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FB183-31E1-4874-9491-F9735C7C0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1483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F2742-C81C-4B2B-BFEE-71FADDAB5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9257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7D0FF-426B-42E2-83C1-4D31CFBB9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3155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F6C4D-A826-4122-84D5-602936E4B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677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C12D4-54AD-46A1-AFFB-917D780BB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33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C5816-16F4-4183-8171-6848F0808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4082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A4F47-70BB-47E4-865A-69427D016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064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5EFA1-B2DC-4936-BCF6-BE788442E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5308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C74FA-60B4-49DB-B102-48E56A56D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8116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8022D-5D34-4A58-82E5-D8D41627F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594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2CD21-7AA3-427B-A5BC-1E2231C3A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7327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A9E1DF6-0005-4A40-8976-3E8502D54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8C5B7-A16B-4432-9A70-7AD91C0E06D6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33375"/>
            <a:ext cx="8534400" cy="23749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Викторина по правилам дорожного движения</a:t>
            </a:r>
            <a:r>
              <a:rPr lang="ru-RU" b="1" smtClean="0"/>
              <a:t>             </a:t>
            </a:r>
            <a:r>
              <a:rPr lang="ru-RU" smtClean="0"/>
              <a:t>(5-8 кл.)</a:t>
            </a:r>
            <a:r>
              <a:rPr lang="ru-RU" b="1" smtClean="0"/>
              <a:t/>
            </a:r>
            <a:br>
              <a:rPr lang="ru-RU" b="1" smtClean="0"/>
            </a:br>
            <a:endParaRPr lang="ru-RU" b="1" smtClean="0"/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684213" y="2492375"/>
            <a:ext cx="1223962" cy="115252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684213" y="5229225"/>
            <a:ext cx="1223962" cy="115252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684213" y="3860800"/>
            <a:ext cx="1223962" cy="11525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286000" y="2590800"/>
            <a:ext cx="40735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600" b="1">
                <a:solidFill>
                  <a:srgbClr val="FF0066"/>
                </a:solidFill>
              </a:rPr>
              <a:t>Красный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286000" y="3886200"/>
            <a:ext cx="53276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600" b="1">
                <a:solidFill>
                  <a:srgbClr val="FFFF00"/>
                </a:solidFill>
              </a:rPr>
              <a:t>Жёлтый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286000" y="5257800"/>
            <a:ext cx="53276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600" b="1">
                <a:solidFill>
                  <a:srgbClr val="33CC33"/>
                </a:solidFill>
              </a:rPr>
              <a:t>Зелёный</a:t>
            </a:r>
          </a:p>
        </p:txBody>
      </p:sp>
      <p:pic>
        <p:nvPicPr>
          <p:cNvPr id="2058" name="Picture 10" descr="D:\Program Files\Common Files\Microsoft Shared\Clipart\cagcat50\BD07304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124200"/>
            <a:ext cx="2286000" cy="2274888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2" grpId="0" animBg="1"/>
      <p:bldP spid="2053" grpId="0" animBg="1"/>
      <p:bldP spid="2054" grpId="0" animBg="1"/>
      <p:bldP spid="2055" grpId="0" autoUpdateAnimBg="0"/>
      <p:bldP spid="2056" grpId="0" autoUpdateAnimBg="0"/>
      <p:bldP spid="205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C359A-D724-4A73-A560-9072BC4D396F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114694" name="Picture 6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36000"/>
          </a:blip>
          <a:srcRect/>
          <a:stretch>
            <a:fillRect/>
          </a:stretch>
        </p:blipFill>
        <p:spPr bwMode="auto">
          <a:xfrm>
            <a:off x="533400" y="1524000"/>
            <a:ext cx="8153400" cy="46370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457200" y="3048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Какие из предложенных дорожных знаков, относятся к группе дорожных знаков особого предписания?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457200" y="16002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1828800" y="16002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3276600" y="16002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4419600" y="16002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2297" name="Text Box 14"/>
          <p:cNvSpPr txBox="1">
            <a:spLocks noChangeArrowheads="1"/>
          </p:cNvSpPr>
          <p:nvPr/>
        </p:nvSpPr>
        <p:spPr bwMode="auto">
          <a:xfrm>
            <a:off x="5943600" y="16002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2298" name="Text Box 15"/>
          <p:cNvSpPr txBox="1">
            <a:spLocks noChangeArrowheads="1"/>
          </p:cNvSpPr>
          <p:nvPr/>
        </p:nvSpPr>
        <p:spPr bwMode="auto">
          <a:xfrm>
            <a:off x="7391400" y="16002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2299" name="Text Box 16"/>
          <p:cNvSpPr txBox="1">
            <a:spLocks noChangeArrowheads="1"/>
          </p:cNvSpPr>
          <p:nvPr/>
        </p:nvSpPr>
        <p:spPr bwMode="auto">
          <a:xfrm>
            <a:off x="762000" y="42672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12300" name="Text Box 17"/>
          <p:cNvSpPr txBox="1">
            <a:spLocks noChangeArrowheads="1"/>
          </p:cNvSpPr>
          <p:nvPr/>
        </p:nvSpPr>
        <p:spPr bwMode="auto">
          <a:xfrm>
            <a:off x="2438400" y="42672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12301" name="Text Box 18"/>
          <p:cNvSpPr txBox="1">
            <a:spLocks noChangeArrowheads="1"/>
          </p:cNvSpPr>
          <p:nvPr/>
        </p:nvSpPr>
        <p:spPr bwMode="auto">
          <a:xfrm>
            <a:off x="3733800" y="42672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2302" name="Text Box 19"/>
          <p:cNvSpPr txBox="1">
            <a:spLocks noChangeArrowheads="1"/>
          </p:cNvSpPr>
          <p:nvPr/>
        </p:nvSpPr>
        <p:spPr bwMode="auto">
          <a:xfrm>
            <a:off x="4419600" y="39624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12303" name="Text Box 21"/>
          <p:cNvSpPr txBox="1">
            <a:spLocks noChangeArrowheads="1"/>
          </p:cNvSpPr>
          <p:nvPr/>
        </p:nvSpPr>
        <p:spPr bwMode="auto">
          <a:xfrm>
            <a:off x="5715000" y="39624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12304" name="Text Box 22"/>
          <p:cNvSpPr txBox="1">
            <a:spLocks noChangeArrowheads="1"/>
          </p:cNvSpPr>
          <p:nvPr/>
        </p:nvSpPr>
        <p:spPr bwMode="auto">
          <a:xfrm>
            <a:off x="7010400" y="39624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12305" name="Text Box 23"/>
          <p:cNvSpPr txBox="1">
            <a:spLocks noChangeArrowheads="1"/>
          </p:cNvSpPr>
          <p:nvPr/>
        </p:nvSpPr>
        <p:spPr bwMode="auto">
          <a:xfrm>
            <a:off x="1981200" y="56388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12306" name="Text Box 24"/>
          <p:cNvSpPr txBox="1">
            <a:spLocks noChangeArrowheads="1"/>
          </p:cNvSpPr>
          <p:nvPr/>
        </p:nvSpPr>
        <p:spPr bwMode="auto">
          <a:xfrm>
            <a:off x="4495800" y="56388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12307" name="Text Box 25"/>
          <p:cNvSpPr txBox="1">
            <a:spLocks noChangeArrowheads="1"/>
          </p:cNvSpPr>
          <p:nvPr/>
        </p:nvSpPr>
        <p:spPr bwMode="auto">
          <a:xfrm>
            <a:off x="5867400" y="56388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15</a:t>
            </a:r>
          </a:p>
        </p:txBody>
      </p:sp>
      <p:sp>
        <p:nvSpPr>
          <p:cNvPr id="12308" name="Text Box 26"/>
          <p:cNvSpPr txBox="1">
            <a:spLocks noChangeArrowheads="1"/>
          </p:cNvSpPr>
          <p:nvPr/>
        </p:nvSpPr>
        <p:spPr bwMode="auto">
          <a:xfrm>
            <a:off x="8153400" y="56388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3E477-BC7A-4300-B43D-6C62298D6351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6934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Каково значение термина «велосипед»?</a:t>
            </a:r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5715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/>
              <a:t>а)</a:t>
            </a:r>
            <a:r>
              <a:rPr lang="ru-RU" sz="2400" dirty="0"/>
              <a:t>   двухколёсное транспортное средство без мотора для взрослых и детей;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/>
              <a:t>б)</a:t>
            </a:r>
            <a:r>
              <a:rPr lang="ru-RU" sz="2400" dirty="0"/>
              <a:t>   двух- или трёхколёсное транспортное средство для детей и взрослых;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/>
              <a:t>в)</a:t>
            </a:r>
            <a:r>
              <a:rPr lang="ru-RU" sz="2400" dirty="0"/>
              <a:t>   </a:t>
            </a:r>
            <a:r>
              <a:rPr lang="ru-RU" sz="2400" dirty="0"/>
              <a:t>транспортное </a:t>
            </a:r>
            <a:r>
              <a:rPr lang="ru-RU" sz="2400" dirty="0"/>
              <a:t>средство, кроме инвалидных колясок, имеющее два колеса и более и приводимое в движение мускульной силой людей, находящихся на нём.</a:t>
            </a:r>
          </a:p>
        </p:txBody>
      </p:sp>
      <p:pic>
        <p:nvPicPr>
          <p:cNvPr id="153604" name="Picture 4" descr="D:\Program Files\Microsoft Office\Clipart\standard\stddir2\bd07854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124200"/>
            <a:ext cx="2819400" cy="164623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53605" name="Picture 5" descr="D:\Program Files\Microsoft Office\Clipart\standard\stddir4\sl014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5021263"/>
            <a:ext cx="2209800" cy="1385887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53606" name="Picture 6" descr="D:\Program Files\Microsoft Office\Clipart\corpbas\j007900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914400"/>
            <a:ext cx="2065338" cy="17367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utoUpdateAnimBg="0"/>
      <p:bldP spid="15360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C64A7-3506-45C3-96CB-09F08928B510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154626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/>
          <a:stretch>
            <a:fillRect/>
          </a:stretch>
        </p:blipFill>
        <p:spPr bwMode="auto">
          <a:xfrm>
            <a:off x="4800600" y="1524000"/>
            <a:ext cx="3952875" cy="4114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154627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/>
          <a:stretch>
            <a:fillRect/>
          </a:stretch>
        </p:blipFill>
        <p:spPr bwMode="auto">
          <a:xfrm>
            <a:off x="457200" y="1524000"/>
            <a:ext cx="4114800" cy="4114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На каком рисунке изображён нерегулируемый пешеходный переход?</a:t>
            </a:r>
          </a:p>
        </p:txBody>
      </p:sp>
      <p:sp>
        <p:nvSpPr>
          <p:cNvPr id="154629" name="Oval 5"/>
          <p:cNvSpPr>
            <a:spLocks noChangeArrowheads="1"/>
          </p:cNvSpPr>
          <p:nvPr/>
        </p:nvSpPr>
        <p:spPr bwMode="auto">
          <a:xfrm>
            <a:off x="2057400" y="58674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а</a:t>
            </a:r>
          </a:p>
        </p:txBody>
      </p:sp>
      <p:sp>
        <p:nvSpPr>
          <p:cNvPr id="154630" name="Oval 6"/>
          <p:cNvSpPr>
            <a:spLocks noChangeArrowheads="1"/>
          </p:cNvSpPr>
          <p:nvPr/>
        </p:nvSpPr>
        <p:spPr bwMode="auto">
          <a:xfrm>
            <a:off x="6705600" y="58674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utoUpdateAnimBg="0"/>
      <p:bldP spid="154629" grpId="0" animBg="1" autoUpdateAnimBg="0"/>
      <p:bldP spid="15463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AC17-8F52-4505-AFC8-47EAFD271C9E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115715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36000"/>
          </a:blip>
          <a:srcRect/>
          <a:stretch>
            <a:fillRect/>
          </a:stretch>
        </p:blipFill>
        <p:spPr bwMode="auto">
          <a:xfrm>
            <a:off x="457200" y="1752600"/>
            <a:ext cx="8229600" cy="411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676400" y="17526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048000" y="17526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343400" y="17526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943600" y="17526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620000" y="17526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943600" y="31242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239000" y="31242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495800" y="31242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895600" y="31242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447800" y="31242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828800" y="45720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581400" y="45720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724400" y="45720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6400800" y="45720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7772400" y="40386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15</a:t>
            </a:r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457200" y="3048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Выберите из предложенных дорожных знаков те, которые регулируют движение пешеходов.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42C6E-A749-45C4-9C5F-19DF50BD88F3}" type="slidenum">
              <a:rPr lang="ru-RU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120835" name="Object 3"/>
          <p:cNvGraphicFramePr>
            <a:graphicFrameLocks noChangeAspect="1"/>
          </p:cNvGraphicFramePr>
          <p:nvPr/>
        </p:nvGraphicFramePr>
        <p:xfrm>
          <a:off x="304800" y="457200"/>
          <a:ext cx="5227638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Точечный рисунок" r:id="rId3" imgW="3266667" imgH="3666667" progId="Paint.Picture">
                  <p:embed/>
                </p:oleObj>
              </mc:Choice>
              <mc:Fallback>
                <p:oleObj name="Точечный рисунок" r:id="rId3" imgW="3266667" imgH="366666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4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"/>
                        <a:ext cx="5227638" cy="58674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5638800" y="457200"/>
            <a:ext cx="3505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/>
              <a:t>Какой сигнал подаёт регулировщик?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5715000" y="2133600"/>
            <a:ext cx="3200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/>
              <a:t>а)</a:t>
            </a:r>
            <a:r>
              <a:rPr lang="ru-RU" altLang="ru-RU" sz="2000"/>
              <a:t>   пешеходам разрешено переходить проезжую часть за спиной регулировщика;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b="1"/>
              <a:t>б)</a:t>
            </a:r>
            <a:r>
              <a:rPr lang="ru-RU" altLang="ru-RU" sz="2000"/>
              <a:t>   пешеходам разрешено переходить проезжую часть со стороны правого бока регулировщика;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b="1"/>
              <a:t>в)    </a:t>
            </a:r>
            <a:r>
              <a:rPr lang="ru-RU" altLang="ru-RU" sz="2000"/>
              <a:t>движение пешеходам запрещено;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utoUpdateAnimBg="0"/>
      <p:bldP spid="12083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29809-FCAF-49B4-A4A9-01FA9D6AC3FC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122882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762000" y="990600"/>
            <a:ext cx="7696200" cy="5232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22883" name="Oval 3"/>
          <p:cNvSpPr>
            <a:spLocks noChangeArrowheads="1"/>
          </p:cNvSpPr>
          <p:nvPr/>
        </p:nvSpPr>
        <p:spPr bwMode="auto">
          <a:xfrm>
            <a:off x="19050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а</a:t>
            </a:r>
          </a:p>
        </p:txBody>
      </p:sp>
      <p:sp>
        <p:nvSpPr>
          <p:cNvPr id="122884" name="Oval 4"/>
          <p:cNvSpPr>
            <a:spLocks noChangeArrowheads="1"/>
          </p:cNvSpPr>
          <p:nvPr/>
        </p:nvSpPr>
        <p:spPr bwMode="auto">
          <a:xfrm>
            <a:off x="70104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в</a:t>
            </a:r>
          </a:p>
        </p:txBody>
      </p:sp>
      <p:sp>
        <p:nvSpPr>
          <p:cNvPr id="122885" name="Oval 5"/>
          <p:cNvSpPr>
            <a:spLocks noChangeArrowheads="1"/>
          </p:cNvSpPr>
          <p:nvPr/>
        </p:nvSpPr>
        <p:spPr bwMode="auto">
          <a:xfrm>
            <a:off x="43434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б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457200" y="304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Какой велосипедист подаёт сигнал остановки?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animBg="1" autoUpdateAnimBg="0"/>
      <p:bldP spid="122884" grpId="0" animBg="1" autoUpdateAnimBg="0"/>
      <p:bldP spid="122885" grpId="0" animBg="1" autoUpdateAnimBg="0"/>
      <p:bldP spid="12288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F8675-E2C3-48A3-9AFA-0800647BC70F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153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На каком рисунке изображено «механическое транспортное средство»?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304800" y="5867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на 1.           </a:t>
            </a:r>
            <a:r>
              <a:rPr lang="ru-RU" sz="2400" b="1"/>
              <a:t>б)</a:t>
            </a:r>
            <a:r>
              <a:rPr lang="ru-RU" sz="2400"/>
              <a:t>   на 1 и 2.           </a:t>
            </a:r>
            <a:r>
              <a:rPr lang="ru-RU" sz="2400" b="1"/>
              <a:t>в)</a:t>
            </a:r>
            <a:r>
              <a:rPr lang="ru-RU" sz="2400"/>
              <a:t>   на всех рисунках.</a:t>
            </a:r>
          </a:p>
        </p:txBody>
      </p:sp>
      <p:pic>
        <p:nvPicPr>
          <p:cNvPr id="129028" name="Picture 4" descr="D:\Program Files\Microsoft Office\Clipart\standard\stddir2\bd07276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438400"/>
            <a:ext cx="2819400" cy="19780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29029" name="Picture 5" descr="D:\Program Files\Microsoft Office\Clipart\standard\stddir4\tn00655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438400"/>
            <a:ext cx="2678113" cy="195103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29030" name="Picture 6" descr="D:\Program Files\Microsoft Office\Clipart\corpbas\j007900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438400"/>
            <a:ext cx="2209800" cy="18573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29031" name="Oval 7"/>
          <p:cNvSpPr>
            <a:spLocks noChangeArrowheads="1"/>
          </p:cNvSpPr>
          <p:nvPr/>
        </p:nvSpPr>
        <p:spPr bwMode="auto">
          <a:xfrm>
            <a:off x="7239000" y="4495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3</a:t>
            </a:r>
          </a:p>
        </p:txBody>
      </p:sp>
      <p:sp>
        <p:nvSpPr>
          <p:cNvPr id="129032" name="Oval 8"/>
          <p:cNvSpPr>
            <a:spLocks noChangeArrowheads="1"/>
          </p:cNvSpPr>
          <p:nvPr/>
        </p:nvSpPr>
        <p:spPr bwMode="auto">
          <a:xfrm>
            <a:off x="4419600" y="4495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2</a:t>
            </a:r>
          </a:p>
        </p:txBody>
      </p:sp>
      <p:sp>
        <p:nvSpPr>
          <p:cNvPr id="129033" name="Oval 9"/>
          <p:cNvSpPr>
            <a:spLocks noChangeArrowheads="1"/>
          </p:cNvSpPr>
          <p:nvPr/>
        </p:nvSpPr>
        <p:spPr bwMode="auto">
          <a:xfrm>
            <a:off x="1524000" y="4495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utoUpdateAnimBg="0"/>
      <p:bldP spid="129027" grpId="0" autoUpdateAnimBg="0"/>
      <p:bldP spid="129031" grpId="0" animBg="1" autoUpdateAnimBg="0"/>
      <p:bldP spid="129032" grpId="0" animBg="1" autoUpdateAnimBg="0"/>
      <p:bldP spid="12903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C8E02-357F-4FC6-9BCF-CD394B68091E}" type="slidenum">
              <a:rPr lang="ru-RU"/>
              <a:pPr>
                <a:defRPr/>
              </a:pPr>
              <a:t>17</a:t>
            </a:fld>
            <a:endParaRPr lang="ru-RU"/>
          </a:p>
        </p:txBody>
      </p:sp>
      <p:pic>
        <p:nvPicPr>
          <p:cNvPr id="18435" name="Picture 2" descr="D:\Program Files\Microsoft Office\Clipart\standard\stddir4\tn00276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27146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8610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dirty="0"/>
              <a:t>Что означают одновременно горящие </a:t>
            </a:r>
            <a:r>
              <a:rPr lang="ru-RU" sz="3600" dirty="0"/>
              <a:t>все сигналы </a:t>
            </a:r>
            <a:r>
              <a:rPr lang="ru-RU" sz="3600" dirty="0"/>
              <a:t>светофора?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685800" y="2667000"/>
            <a:ext cx="4953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можно начинать переход дороги;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скоро будет включён зелёный сигнал и нужно приготовиться к переходу дороги;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светофор не работает.</a:t>
            </a:r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6934200" y="5105400"/>
            <a:ext cx="7620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autoUpdateAnimBg="0"/>
      <p:bldP spid="15565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5EA68-03B7-4C45-A5C3-9C052DB017B6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8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Какой из этих знаков обозначает место, где можно переходить дорогу?</a:t>
            </a:r>
          </a:p>
        </p:txBody>
      </p:sp>
      <p:pic>
        <p:nvPicPr>
          <p:cNvPr id="156675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t="4210" r="7651" b="7368"/>
          <a:stretch>
            <a:fillRect/>
          </a:stretch>
        </p:blipFill>
        <p:spPr bwMode="auto">
          <a:xfrm>
            <a:off x="609600" y="17526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6" name="Picture 4" descr="D:\DOCUME~1\C9A4~1\LOCALS~1\Temp\\msotw9_temp0.jpg"/>
          <p:cNvPicPr>
            <a:picLocks noChangeAspect="1" noChangeArrowheads="1"/>
          </p:cNvPicPr>
          <p:nvPr/>
        </p:nvPicPr>
        <p:blipFill>
          <a:blip r:embed="rId3">
            <a:lum bright="-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39624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7" name="Oval 5"/>
          <p:cNvSpPr>
            <a:spLocks noChangeArrowheads="1"/>
          </p:cNvSpPr>
          <p:nvPr/>
        </p:nvSpPr>
        <p:spPr bwMode="auto">
          <a:xfrm>
            <a:off x="609600" y="1752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1</a:t>
            </a:r>
          </a:p>
        </p:txBody>
      </p:sp>
      <p:sp>
        <p:nvSpPr>
          <p:cNvPr id="156678" name="Oval 6"/>
          <p:cNvSpPr>
            <a:spLocks noChangeArrowheads="1"/>
          </p:cNvSpPr>
          <p:nvPr/>
        </p:nvSpPr>
        <p:spPr bwMode="auto">
          <a:xfrm>
            <a:off x="4572000" y="1752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2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457200" y="57150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знак № 1;       </a:t>
            </a:r>
            <a:r>
              <a:rPr lang="ru-RU" sz="2400" b="1"/>
              <a:t>б)</a:t>
            </a:r>
            <a:r>
              <a:rPr lang="ru-RU" sz="2400"/>
              <a:t>   знак № 2;        </a:t>
            </a:r>
            <a:r>
              <a:rPr lang="ru-RU" sz="2400" b="1"/>
              <a:t>в)</a:t>
            </a:r>
            <a:r>
              <a:rPr lang="ru-RU" sz="2400"/>
              <a:t>   оба знака.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utoUpdateAnimBg="0"/>
      <p:bldP spid="156677" grpId="0" animBg="1" autoUpdateAnimBg="0"/>
      <p:bldP spid="156678" grpId="0" animBg="1" autoUpdateAnimBg="0"/>
      <p:bldP spid="15667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B1411-EA54-4876-B687-3153943CA83A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Что называется тормозным путём?</a:t>
            </a:r>
          </a:p>
        </p:txBody>
      </p:sp>
      <p:pic>
        <p:nvPicPr>
          <p:cNvPr id="130053" name="Picture 5" descr="D:\Program Files\Microsoft Office\Clipart\standard\stddir4\so0148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3810000" cy="18986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30054" name="Picture 6" descr="D:\Program Files\Microsoft Office\Clipart\standard\stddir4\tn00292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00200"/>
            <a:ext cx="3429000" cy="19145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30055" name="Line 7"/>
          <p:cNvSpPr>
            <a:spLocks noChangeShapeType="1"/>
          </p:cNvSpPr>
          <p:nvPr/>
        </p:nvSpPr>
        <p:spPr bwMode="auto">
          <a:xfrm flipH="1">
            <a:off x="457200" y="3657600"/>
            <a:ext cx="14478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056" name="Line 8"/>
          <p:cNvSpPr>
            <a:spLocks noChangeShapeType="1"/>
          </p:cNvSpPr>
          <p:nvPr/>
        </p:nvSpPr>
        <p:spPr bwMode="auto">
          <a:xfrm flipH="1">
            <a:off x="3124200" y="3352800"/>
            <a:ext cx="22860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533400" y="4800600"/>
            <a:ext cx="8153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/>
              <a:t>а)</a:t>
            </a:r>
            <a:r>
              <a:rPr lang="ru-RU" sz="2000"/>
              <a:t>   расстояние, пройденное автомобилем с момента обнаружения водителем опасности до полной остановки;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/>
              <a:t>б)</a:t>
            </a:r>
            <a:r>
              <a:rPr lang="ru-RU" sz="2000"/>
              <a:t>   расстояние, пройденное автомобилем с момента нажатия на педаль тормоза до полной остановки.</a:t>
            </a:r>
          </a:p>
          <a:p>
            <a:pPr>
              <a:spcBef>
                <a:spcPct val="50000"/>
              </a:spcBef>
              <a:defRPr/>
            </a:pPr>
            <a:endParaRPr 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utoUpdateAnimBg="0"/>
      <p:bldP spid="130055" grpId="0" animBg="1"/>
      <p:bldP spid="130056" grpId="0" animBg="1"/>
      <p:bldP spid="13005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55EF1-0DAF-4770-A945-92702262DD68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146434" name="Picture 1026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/>
          <a:stretch>
            <a:fillRect/>
          </a:stretch>
        </p:blipFill>
        <p:spPr bwMode="auto">
          <a:xfrm>
            <a:off x="1371600" y="1031875"/>
            <a:ext cx="6172200" cy="546893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46435" name="Text Box 1027"/>
          <p:cNvSpPr txBox="1">
            <a:spLocks noChangeArrowheads="1"/>
          </p:cNvSpPr>
          <p:nvPr/>
        </p:nvSpPr>
        <p:spPr bwMode="auto">
          <a:xfrm>
            <a:off x="228600" y="3048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Какие пешеходы нарушают Правила дорожного движения?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FD3BB-CF79-427D-A33B-81997E559A40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Что означает этот знак?</a:t>
            </a:r>
          </a:p>
        </p:txBody>
      </p:sp>
      <p:pic>
        <p:nvPicPr>
          <p:cNvPr id="157699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t="4210" r="7651" b="7368"/>
          <a:stretch>
            <a:fillRect/>
          </a:stretch>
        </p:blipFill>
        <p:spPr bwMode="auto">
          <a:xfrm>
            <a:off x="457200" y="14478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0" name="Line 4"/>
          <p:cNvSpPr>
            <a:spLocks noChangeShapeType="1"/>
          </p:cNvSpPr>
          <p:nvPr/>
        </p:nvSpPr>
        <p:spPr bwMode="auto">
          <a:xfrm>
            <a:off x="685800" y="1676400"/>
            <a:ext cx="3810000" cy="3810000"/>
          </a:xfrm>
          <a:prstGeom prst="line">
            <a:avLst/>
          </a:prstGeom>
          <a:noFill/>
          <a:ln w="1778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5029200" y="1676400"/>
            <a:ext cx="38100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такого дорожного знака не существует;</a:t>
            </a:r>
          </a:p>
          <a:p>
            <a:pPr>
              <a:spcBef>
                <a:spcPct val="50000"/>
              </a:spcBef>
              <a:defRPr/>
            </a:pPr>
            <a:endParaRPr lang="ru-RU" sz="800"/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указывает место, где запрещено движение пешеходов;</a:t>
            </a:r>
          </a:p>
          <a:p>
            <a:pPr>
              <a:spcBef>
                <a:spcPct val="50000"/>
              </a:spcBef>
              <a:defRPr/>
            </a:pPr>
            <a:endParaRPr lang="ru-RU" sz="800"/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предупреждает водителей о приближении к пешеходному переходу.</a:t>
            </a:r>
          </a:p>
          <a:p>
            <a:pPr>
              <a:spcBef>
                <a:spcPct val="50000"/>
              </a:spcBef>
              <a:defRPr/>
            </a:pPr>
            <a:endParaRPr 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autoUpdateAnimBg="0"/>
      <p:bldP spid="157700" grpId="0" animBg="1"/>
      <p:bldP spid="15770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1DB4E-A708-44F1-BAC8-DF4A8AF5E464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153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От чего зависит длина тормозного пути?</a:t>
            </a:r>
          </a:p>
        </p:txBody>
      </p:sp>
      <p:pic>
        <p:nvPicPr>
          <p:cNvPr id="131075" name="Picture 3" descr="D:\Program Files\Microsoft Office\Clipart\smbusbas\bd10755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981200"/>
            <a:ext cx="2362200" cy="21955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381000" y="1981200"/>
            <a:ext cx="510540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от массы автомобиля;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от скорости автомобиля;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от состояния дороги;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г)</a:t>
            </a:r>
            <a:r>
              <a:rPr lang="ru-RU" sz="2400"/>
              <a:t>   от всех вышеперечисленных причин.</a:t>
            </a:r>
          </a:p>
          <a:p>
            <a:pPr>
              <a:spcBef>
                <a:spcPct val="50000"/>
              </a:spcBef>
              <a:defRPr/>
            </a:pPr>
            <a:endParaRPr lang="ru-RU" sz="2000"/>
          </a:p>
        </p:txBody>
      </p:sp>
      <p:pic>
        <p:nvPicPr>
          <p:cNvPr id="131084" name="Picture 12" descr="D:\Program Files\Microsoft Office\Clipart\homeanim\j00762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1000"/>
            <a:ext cx="32004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6" name="Picture 14" descr="D:\Program Files\Microsoft Office\Clipart\standard\stddir4\so01489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724400"/>
            <a:ext cx="2819400" cy="140493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utoUpdateAnimBg="0"/>
      <p:bldP spid="13108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AE9F1-900E-4593-B3F7-C5295771FC74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5410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Какой знак называется «Пешеходная дорожка»?</a:t>
            </a:r>
          </a:p>
        </p:txBody>
      </p:sp>
      <p:pic>
        <p:nvPicPr>
          <p:cNvPr id="134147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12000" contrast="30000"/>
          </a:blip>
          <a:srcRect/>
          <a:stretch>
            <a:fillRect/>
          </a:stretch>
        </p:blipFill>
        <p:spPr bwMode="auto">
          <a:xfrm>
            <a:off x="457200" y="2819400"/>
            <a:ext cx="21336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34148" name="Picture 4" descr="D:\DOCUME~1\C9A4~1\LOCALS~1\Temp\\msotw9_temp0.jpg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/>
          <a:stretch>
            <a:fillRect/>
          </a:stretch>
        </p:blipFill>
        <p:spPr bwMode="auto">
          <a:xfrm>
            <a:off x="3124200" y="2819400"/>
            <a:ext cx="2514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34149" name="Picture 5" descr="D:\DOCUME~1\C9A4~1\LOCALS~1\Temp\\msotw9_temp0.jpg"/>
          <p:cNvPicPr>
            <a:picLocks noChangeAspect="1" noChangeArrowheads="1"/>
          </p:cNvPicPr>
          <p:nvPr/>
        </p:nvPicPr>
        <p:blipFill>
          <a:blip r:embed="rId4">
            <a:lum bright="-12000" contrast="18000"/>
          </a:blip>
          <a:srcRect/>
          <a:stretch>
            <a:fillRect/>
          </a:stretch>
        </p:blipFill>
        <p:spPr bwMode="auto">
          <a:xfrm>
            <a:off x="6248400" y="304800"/>
            <a:ext cx="2514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34150" name="Picture 6" descr="D:\DOCUME~1\C9A4~1\LOCALS~1\Temp\\msotw9_temp0.jpg"/>
          <p:cNvPicPr>
            <a:picLocks noChangeAspect="1" noChangeArrowheads="1"/>
          </p:cNvPicPr>
          <p:nvPr/>
        </p:nvPicPr>
        <p:blipFill>
          <a:blip r:embed="rId5">
            <a:lum bright="-6000" contrast="42000"/>
          </a:blip>
          <a:srcRect/>
          <a:stretch>
            <a:fillRect/>
          </a:stretch>
        </p:blipFill>
        <p:spPr bwMode="auto">
          <a:xfrm>
            <a:off x="6248400" y="3581400"/>
            <a:ext cx="2514600" cy="246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34151" name="Oval 7"/>
          <p:cNvSpPr>
            <a:spLocks noChangeArrowheads="1"/>
          </p:cNvSpPr>
          <p:nvPr/>
        </p:nvSpPr>
        <p:spPr bwMode="auto">
          <a:xfrm>
            <a:off x="7315200" y="6019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4</a:t>
            </a:r>
          </a:p>
        </p:txBody>
      </p:sp>
      <p:sp>
        <p:nvSpPr>
          <p:cNvPr id="134152" name="Oval 8"/>
          <p:cNvSpPr>
            <a:spLocks noChangeArrowheads="1"/>
          </p:cNvSpPr>
          <p:nvPr/>
        </p:nvSpPr>
        <p:spPr bwMode="auto">
          <a:xfrm>
            <a:off x="7239000" y="2895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3</a:t>
            </a:r>
          </a:p>
        </p:txBody>
      </p:sp>
      <p:sp>
        <p:nvSpPr>
          <p:cNvPr id="134153" name="Oval 9"/>
          <p:cNvSpPr>
            <a:spLocks noChangeArrowheads="1"/>
          </p:cNvSpPr>
          <p:nvPr/>
        </p:nvSpPr>
        <p:spPr bwMode="auto">
          <a:xfrm>
            <a:off x="4114800" y="54864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2</a:t>
            </a:r>
          </a:p>
        </p:txBody>
      </p:sp>
      <p:sp>
        <p:nvSpPr>
          <p:cNvPr id="134154" name="Oval 10"/>
          <p:cNvSpPr>
            <a:spLocks noChangeArrowheads="1"/>
          </p:cNvSpPr>
          <p:nvPr/>
        </p:nvSpPr>
        <p:spPr bwMode="auto">
          <a:xfrm>
            <a:off x="1219200" y="5943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  <p:bldP spid="134151" grpId="0" animBg="1" autoUpdateAnimBg="0"/>
      <p:bldP spid="134152" grpId="0" animBg="1" autoUpdateAnimBg="0"/>
      <p:bldP spid="134153" grpId="0" animBg="1" autoUpdateAnimBg="0"/>
      <p:bldP spid="134154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7BF16-2A30-4B53-B619-4639B4574A41}" type="slidenum">
              <a:rPr lang="ru-RU"/>
              <a:pPr>
                <a:defRPr/>
              </a:pPr>
              <a:t>23</a:t>
            </a:fld>
            <a:endParaRPr lang="ru-RU"/>
          </a:p>
        </p:txBody>
      </p:sp>
      <p:pic>
        <p:nvPicPr>
          <p:cNvPr id="137218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"/>
            <a:ext cx="5956300" cy="397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25146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Какую ошибку допускают дети при переходе дороги?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219200" y="4724400"/>
            <a:ext cx="6629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переходят дорогу вчетвером;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ошибки не допускают;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невнимательны при переходе дороги.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autoUpdateAnimBg="0"/>
      <p:bldP spid="13722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20F0E-F3A7-4CE2-9252-EDABDC3D089D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/>
              <a:t>Кто называется водителем?</a:t>
            </a:r>
          </a:p>
        </p:txBody>
      </p:sp>
      <p:pic>
        <p:nvPicPr>
          <p:cNvPr id="138243" name="Picture 3" descr="D:\Program Files\Microsoft Office\Clipart\standard\stddir1\bd07138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2133600" cy="20574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38244" name="Picture 4" descr="D:\Program Files\Microsoft Office\Clipart\standard\stddir1\bd07065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962400"/>
            <a:ext cx="2174875" cy="22860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38245" name="Picture 5" descr="D:\Program Files\Microsoft Office\Clipart\standard\stddir3\pe01353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447800"/>
            <a:ext cx="3200400" cy="22637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457200" y="3962400"/>
            <a:ext cx="6629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лицо, управляющее инвалидной коляской без двигателя;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лицо, управляющее каким-либо транспортным средством;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лицо, ведущее велосипед.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utoUpdateAnimBg="0"/>
      <p:bldP spid="13824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C6FA3-077E-48AF-BD41-3C7EAEED22CE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5105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/>
              <a:t>Этот дорожный знак предупреждает, что впереди:</a:t>
            </a:r>
          </a:p>
        </p:txBody>
      </p:sp>
      <p:pic>
        <p:nvPicPr>
          <p:cNvPr id="158723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429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381000" y="3886200"/>
            <a:ext cx="8382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участок дороги, временно используемый для проведения спортивных соревнований;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участок дороги вблизи детского учреждения, где возможно появление детей;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пешеходный переход.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utoUpdateAnimBg="0"/>
      <p:bldP spid="15872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BB69E-2576-4AAF-904A-E37C454ADBAF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610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/>
              <a:t>Если по вине пешехода, произошло ДТП, в результате которого были повреждены автомобиль или придорожные постройки, нарушитель наказывается следующим образом:</a:t>
            </a:r>
          </a:p>
        </p:txBody>
      </p:sp>
      <p:pic>
        <p:nvPicPr>
          <p:cNvPr id="141315" name="Picture 3" descr="D:\Program Files\Microsoft Office\Clipart\standard\stddir2\bd07261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200400"/>
            <a:ext cx="3810000" cy="302418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381000" y="3352800"/>
            <a:ext cx="4495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инспектор ГИБДД предупредит его;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нарушителя оштрафуют;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нарушителя оштрафуют и он должен будет возместить ущерб от ДТП.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autoUpdateAnimBg="0"/>
      <p:bldP spid="14131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F47DB-7DB0-468A-831F-9BDD3CA3CB15}" type="slidenum">
              <a:rPr lang="ru-RU"/>
              <a:pPr>
                <a:defRPr/>
              </a:pPr>
              <a:t>27</a:t>
            </a:fld>
            <a:endParaRPr lang="ru-RU"/>
          </a:p>
        </p:txBody>
      </p:sp>
      <p:pic>
        <p:nvPicPr>
          <p:cNvPr id="142338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/>
          <a:stretch>
            <a:fillRect/>
          </a:stretch>
        </p:blipFill>
        <p:spPr bwMode="auto">
          <a:xfrm>
            <a:off x="762000" y="1295400"/>
            <a:ext cx="7696200" cy="4497388"/>
          </a:xfrm>
          <a:prstGeom prst="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/>
              <a:t>На этом участке переходить дорогу опасно.</a:t>
            </a:r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1524000" y="5943600"/>
            <a:ext cx="2438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Да</a:t>
            </a:r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5029200" y="5943600"/>
            <a:ext cx="2438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Нет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autoUpdateAnimBg="0"/>
      <p:bldP spid="142340" grpId="0" animBg="1" autoUpdateAnimBg="0"/>
      <p:bldP spid="142341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A3B39-ED32-49A7-88C4-5673DD917AEA}" type="slidenum">
              <a:rPr lang="ru-RU"/>
              <a:pPr>
                <a:defRPr/>
              </a:pPr>
              <a:t>28</a:t>
            </a:fld>
            <a:endParaRPr lang="ru-RU"/>
          </a:p>
        </p:txBody>
      </p:sp>
      <p:pic>
        <p:nvPicPr>
          <p:cNvPr id="143363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381000" y="1816100"/>
            <a:ext cx="5486400" cy="4613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/>
              <a:t>С какого возраста Правилами дорожного движения разрешается управлять велосипедом при движении по дорогам?</a:t>
            </a:r>
          </a:p>
        </p:txBody>
      </p:sp>
      <p:sp>
        <p:nvSpPr>
          <p:cNvPr id="143365" name="Oval 5"/>
          <p:cNvSpPr>
            <a:spLocks noChangeArrowheads="1"/>
          </p:cNvSpPr>
          <p:nvPr/>
        </p:nvSpPr>
        <p:spPr bwMode="auto">
          <a:xfrm>
            <a:off x="6324600" y="1981200"/>
            <a:ext cx="2438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10 лет</a:t>
            </a:r>
          </a:p>
        </p:txBody>
      </p:sp>
      <p:sp>
        <p:nvSpPr>
          <p:cNvPr id="143366" name="Oval 6"/>
          <p:cNvSpPr>
            <a:spLocks noChangeArrowheads="1"/>
          </p:cNvSpPr>
          <p:nvPr/>
        </p:nvSpPr>
        <p:spPr bwMode="auto">
          <a:xfrm>
            <a:off x="6400800" y="4419600"/>
            <a:ext cx="2438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14 лет</a:t>
            </a:r>
          </a:p>
        </p:txBody>
      </p:sp>
      <p:sp>
        <p:nvSpPr>
          <p:cNvPr id="143367" name="Oval 7"/>
          <p:cNvSpPr>
            <a:spLocks noChangeArrowheads="1"/>
          </p:cNvSpPr>
          <p:nvPr/>
        </p:nvSpPr>
        <p:spPr bwMode="auto">
          <a:xfrm>
            <a:off x="6400800" y="3200400"/>
            <a:ext cx="2438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12 лет</a:t>
            </a:r>
          </a:p>
        </p:txBody>
      </p:sp>
      <p:sp>
        <p:nvSpPr>
          <p:cNvPr id="143368" name="Oval 8"/>
          <p:cNvSpPr>
            <a:spLocks noChangeArrowheads="1"/>
          </p:cNvSpPr>
          <p:nvPr/>
        </p:nvSpPr>
        <p:spPr bwMode="auto">
          <a:xfrm>
            <a:off x="6400800" y="5486400"/>
            <a:ext cx="2438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16 лет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autoUpdateAnimBg="0"/>
      <p:bldP spid="143365" grpId="0" animBg="1" autoUpdateAnimBg="0"/>
      <p:bldP spid="143366" grpId="0" animBg="1" autoUpdateAnimBg="0"/>
      <p:bldP spid="143367" grpId="0" animBg="1" autoUpdateAnimBg="0"/>
      <p:bldP spid="143368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279AB-6F1E-442E-8B75-8B0773CCAD3E}" type="slidenum">
              <a:rPr lang="ru-RU"/>
              <a:pPr>
                <a:defRPr/>
              </a:pPr>
              <a:t>29</a:t>
            </a:fld>
            <a:endParaRPr lang="ru-RU"/>
          </a:p>
        </p:txBody>
      </p:sp>
      <p:pic>
        <p:nvPicPr>
          <p:cNvPr id="144386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2473325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7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200400" cy="303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8" name="Picture 4" descr="D:\DOCUME~1\C9A4~1\LOCALS~1\Temp\\msotw9_temp0.jpg"/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525713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/>
              <a:t>На каком рисунке показано нарушение Правил дорожного движения?</a:t>
            </a:r>
          </a:p>
        </p:txBody>
      </p:sp>
      <p:sp>
        <p:nvSpPr>
          <p:cNvPr id="144390" name="Oval 6"/>
          <p:cNvSpPr>
            <a:spLocks noChangeArrowheads="1"/>
          </p:cNvSpPr>
          <p:nvPr/>
        </p:nvSpPr>
        <p:spPr bwMode="auto">
          <a:xfrm>
            <a:off x="1295400" y="54102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1</a:t>
            </a:r>
          </a:p>
        </p:txBody>
      </p:sp>
      <p:sp>
        <p:nvSpPr>
          <p:cNvPr id="144391" name="Oval 7"/>
          <p:cNvSpPr>
            <a:spLocks noChangeArrowheads="1"/>
          </p:cNvSpPr>
          <p:nvPr/>
        </p:nvSpPr>
        <p:spPr bwMode="auto">
          <a:xfrm>
            <a:off x="4267200" y="54102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2</a:t>
            </a:r>
          </a:p>
        </p:txBody>
      </p:sp>
      <p:sp>
        <p:nvSpPr>
          <p:cNvPr id="144392" name="Oval 8"/>
          <p:cNvSpPr>
            <a:spLocks noChangeArrowheads="1"/>
          </p:cNvSpPr>
          <p:nvPr/>
        </p:nvSpPr>
        <p:spPr bwMode="auto">
          <a:xfrm>
            <a:off x="7162800" y="54102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 autoUpdateAnimBg="0"/>
      <p:bldP spid="144390" grpId="0" animBg="1" autoUpdateAnimBg="0"/>
      <p:bldP spid="144391" grpId="0" animBg="1" autoUpdateAnimBg="0"/>
      <p:bldP spid="14439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C7FF9-692F-4D1E-81E7-0FD7A7C7E3C1}" type="slidenum">
              <a:rPr lang="ru-RU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147458" name="Object 2"/>
          <p:cNvGraphicFramePr>
            <a:graphicFrameLocks noChangeAspect="1"/>
          </p:cNvGraphicFramePr>
          <p:nvPr/>
        </p:nvGraphicFramePr>
        <p:xfrm>
          <a:off x="381000" y="1524000"/>
          <a:ext cx="4144963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Точечный рисунок" r:id="rId3" imgW="2238687" imgH="3258005" progId="Paint.Picture">
                  <p:embed/>
                </p:oleObj>
              </mc:Choice>
              <mc:Fallback>
                <p:oleObj name="Точечный рисунок" r:id="rId3" imgW="2238687" imgH="325800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9159"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4144963" cy="48768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4953000" y="1289050"/>
            <a:ext cx="3810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/>
              <a:t>а)</a:t>
            </a:r>
            <a:r>
              <a:rPr lang="ru-RU" altLang="ru-RU" sz="2400"/>
              <a:t>   движение пешеходам запрещено;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b="1"/>
              <a:t>б)</a:t>
            </a:r>
            <a:r>
              <a:rPr lang="ru-RU" altLang="ru-RU" sz="2400"/>
              <a:t>   пешеходам разрешено переходить проезжую часть со стороны правого и левого бока регулировщика;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b="1"/>
              <a:t>в)</a:t>
            </a:r>
            <a:r>
              <a:rPr lang="ru-RU" altLang="ru-RU" sz="2400"/>
              <a:t>   пешеходам разрешено переходить проезжую часть за спиной регулировщика.  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/>
              <a:t>Какой сигнал подаёт регулировщик?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utoUpdateAnimBg="0"/>
      <p:bldP spid="14746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AE6AC-62CD-4ACF-B17F-243F88D3E8D3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/>
              <a:t>Правильные ответы:</a:t>
            </a:r>
          </a:p>
        </p:txBody>
      </p:sp>
      <p:graphicFrame>
        <p:nvGraphicFramePr>
          <p:cNvPr id="145510" name="Group 102"/>
          <p:cNvGraphicFramePr>
            <a:graphicFrameLocks noGrp="1"/>
          </p:cNvGraphicFramePr>
          <p:nvPr/>
        </p:nvGraphicFramePr>
        <p:xfrm>
          <a:off x="457200" y="914400"/>
          <a:ext cx="8382000" cy="5029200"/>
        </p:xfrm>
        <a:graphic>
          <a:graphicData uri="http://schemas.openxmlformats.org/drawingml/2006/table">
            <a:tbl>
              <a:tblPr/>
              <a:tblGrid>
                <a:gridCol w="1600200"/>
                <a:gridCol w="2590800"/>
                <a:gridCol w="1752600"/>
                <a:gridCol w="2438400"/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№ слайда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Правильный ответ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№ слайда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Правильный ответ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1, 2, 4, 7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Б, 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5, 6, 10, 12, 14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А, 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7, 8, 13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1, 2, 9, 12, 15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40641-B85C-4B4E-807D-00811355C836}" type="slidenum">
              <a:rPr lang="ru-RU"/>
              <a:pPr>
                <a:defRPr/>
              </a:pPr>
              <a:t>31</a:t>
            </a:fld>
            <a:endParaRPr lang="ru-RU"/>
          </a:p>
        </p:txBody>
      </p:sp>
      <p:pic>
        <p:nvPicPr>
          <p:cNvPr id="159746" name="Picture 2" descr="3B73E6FD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2286000" y="4757738"/>
            <a:ext cx="43434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/>
              <a:t>Газеты нет нужней, чем эта. Не веришь? Почитай-ка сам! Она полезные советы            По ПДД даёт всем нам.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3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C813E-26BB-4627-A973-63FCC0019DD2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6600" b="1" smtClean="0"/>
              <a:t>Статистика ДТП</a:t>
            </a:r>
          </a:p>
        </p:txBody>
      </p:sp>
      <p:sp>
        <p:nvSpPr>
          <p:cNvPr id="162819" name="AutoShape 3"/>
          <p:cNvSpPr>
            <a:spLocks noChangeArrowheads="1"/>
          </p:cNvSpPr>
          <p:nvPr/>
        </p:nvSpPr>
        <p:spPr bwMode="auto">
          <a:xfrm>
            <a:off x="914400" y="2057400"/>
            <a:ext cx="7315200" cy="3543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99"/>
              </a:gs>
              <a:gs pos="50000">
                <a:srgbClr val="CCFFCC"/>
              </a:gs>
              <a:gs pos="100000">
                <a:srgbClr val="FF9999"/>
              </a:gs>
            </a:gsLst>
            <a:lin ang="2700000" scaled="1"/>
          </a:gradFill>
          <a:ln w="76200">
            <a:solidFill>
              <a:srgbClr val="0000FF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ru-RU" sz="3600" b="1">
                <a:solidFill>
                  <a:srgbClr val="003300"/>
                </a:solidFill>
                <a:latin typeface="Times New Roman" pitchFamily="18" charset="0"/>
              </a:rPr>
              <a:t>	В мире</a:t>
            </a:r>
            <a:r>
              <a:rPr lang="ru-RU" sz="3600">
                <a:solidFill>
                  <a:srgbClr val="003300"/>
                </a:solidFill>
                <a:latin typeface="Times New Roman" pitchFamily="18" charset="0"/>
              </a:rPr>
              <a:t> ежегодно погибают  в автокатастрофах почти </a:t>
            </a:r>
            <a:r>
              <a:rPr lang="ru-RU" sz="3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250</a:t>
            </a:r>
            <a:r>
              <a:rPr lang="ru-RU" sz="36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3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тыс.</a:t>
            </a:r>
            <a:r>
              <a:rPr lang="ru-RU" sz="3600">
                <a:solidFill>
                  <a:srgbClr val="003300"/>
                </a:solidFill>
                <a:latin typeface="Times New Roman" pitchFamily="18" charset="0"/>
              </a:rPr>
              <a:t> человек, около </a:t>
            </a:r>
            <a:r>
              <a:rPr lang="ru-RU" sz="3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 млн.</a:t>
            </a:r>
            <a:r>
              <a:rPr lang="ru-RU" sz="3600">
                <a:solidFill>
                  <a:srgbClr val="003300"/>
                </a:solidFill>
                <a:latin typeface="Times New Roman" pitchFamily="18" charset="0"/>
              </a:rPr>
              <a:t>   получают увечья.</a:t>
            </a:r>
          </a:p>
        </p:txBody>
      </p:sp>
      <p:pic>
        <p:nvPicPr>
          <p:cNvPr id="162820" name="Picture 4" descr="D:\Program Files\Microsoft Office\Clipart\standard\stddir1\bd07116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191000"/>
            <a:ext cx="3886200" cy="24288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F8502-9084-4585-86B8-1CF1346666DE}" type="slidenum">
              <a:rPr lang="ru-RU"/>
              <a:pPr>
                <a:defRPr/>
              </a:pPr>
              <a:t>33</a:t>
            </a:fld>
            <a:endParaRPr lang="ru-RU"/>
          </a:p>
        </p:txBody>
      </p:sp>
      <p:sp>
        <p:nvSpPr>
          <p:cNvPr id="163843" name="AutoShape 3"/>
          <p:cNvSpPr>
            <a:spLocks noChangeArrowheads="1"/>
          </p:cNvSpPr>
          <p:nvPr/>
        </p:nvSpPr>
        <p:spPr bwMode="auto">
          <a:xfrm>
            <a:off x="762000" y="533400"/>
            <a:ext cx="7620000" cy="5715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FF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just" eaLnBrk="0" hangingPunct="0">
              <a:defRPr/>
            </a:pPr>
            <a:r>
              <a:rPr lang="ru-RU" sz="2200" b="1">
                <a:solidFill>
                  <a:srgbClr val="003300"/>
                </a:solidFill>
                <a:latin typeface="Times New Roman" pitchFamily="18" charset="0"/>
              </a:rPr>
              <a:t>В России</a:t>
            </a:r>
            <a:r>
              <a:rPr lang="ru-RU" sz="2200">
                <a:solidFill>
                  <a:srgbClr val="003300"/>
                </a:solidFill>
                <a:latin typeface="Times New Roman" pitchFamily="18" charset="0"/>
              </a:rPr>
              <a:t> за последние десять лет в результате ДТП погибли более </a:t>
            </a:r>
            <a:r>
              <a:rPr lang="ru-RU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300 тыс.</a:t>
            </a:r>
            <a:r>
              <a:rPr lang="ru-RU" sz="2200">
                <a:solidFill>
                  <a:srgbClr val="003300"/>
                </a:solidFill>
                <a:latin typeface="Times New Roman" pitchFamily="18" charset="0"/>
              </a:rPr>
              <a:t> человек, а около </a:t>
            </a:r>
            <a:r>
              <a:rPr lang="ru-RU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1,7</a:t>
            </a:r>
            <a:r>
              <a:rPr lang="ru-RU" sz="2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млн.</a:t>
            </a:r>
            <a:r>
              <a:rPr lang="ru-RU" sz="2200">
                <a:solidFill>
                  <a:srgbClr val="003300"/>
                </a:solidFill>
                <a:latin typeface="Times New Roman" pitchFamily="18" charset="0"/>
              </a:rPr>
              <a:t> человек получили ранения и увечья. Анализ скорбных цифр показывает, что десятилетняя война в Афганистане, унесла более чем в 20 раз меньше жизней советских людей, чем ДТП в одной России за такой же период.</a:t>
            </a:r>
          </a:p>
          <a:p>
            <a:pPr algn="just" eaLnBrk="0" hangingPunct="0">
              <a:defRPr/>
            </a:pPr>
            <a:r>
              <a:rPr lang="ru-RU" sz="2200">
                <a:solidFill>
                  <a:srgbClr val="003300"/>
                </a:solidFill>
                <a:latin typeface="Times New Roman" pitchFamily="18" charset="0"/>
              </a:rPr>
              <a:t>Особую тревогу вызывает детский дорожно-транспортный травматизм. </a:t>
            </a:r>
            <a:r>
              <a:rPr lang="ru-RU" sz="2200" u="sng">
                <a:solidFill>
                  <a:srgbClr val="003300"/>
                </a:solidFill>
                <a:latin typeface="Times New Roman" pitchFamily="18" charset="0"/>
              </a:rPr>
              <a:t>На дорогах России</a:t>
            </a:r>
            <a:r>
              <a:rPr lang="ru-RU" sz="220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2200" u="sng">
                <a:solidFill>
                  <a:srgbClr val="003300"/>
                </a:solidFill>
                <a:latin typeface="Times New Roman" pitchFamily="18" charset="0"/>
              </a:rPr>
              <a:t>ежегодно гибнут и получают увечья тысячи детей и подростков</a:t>
            </a:r>
            <a:r>
              <a:rPr lang="ru-RU" sz="2200">
                <a:solidFill>
                  <a:srgbClr val="003300"/>
                </a:solidFill>
                <a:latin typeface="Times New Roman" pitchFamily="18" charset="0"/>
              </a:rPr>
              <a:t>. Каждому седьмому пострадавшему было меньше 16 лет. Из числа погибших – </a:t>
            </a:r>
            <a:r>
              <a:rPr lang="ru-RU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40%</a:t>
            </a:r>
            <a:r>
              <a:rPr lang="ru-RU" sz="2200">
                <a:solidFill>
                  <a:srgbClr val="003300"/>
                </a:solidFill>
                <a:latin typeface="Times New Roman" pitchFamily="18" charset="0"/>
              </a:rPr>
              <a:t> составляют дети! Из общего числа пострадавших детей </a:t>
            </a:r>
            <a:r>
              <a:rPr lang="ru-RU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более 80%</a:t>
            </a:r>
            <a:r>
              <a:rPr lang="ru-RU" sz="2200">
                <a:solidFill>
                  <a:srgbClr val="003300"/>
                </a:solidFill>
                <a:latin typeface="Times New Roman" pitchFamily="18" charset="0"/>
              </a:rPr>
              <a:t> становятся инвалидами, численность которых увеличивается ежегодно примерно </a:t>
            </a:r>
            <a:r>
              <a:rPr lang="ru-RU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 3 тыс.</a:t>
            </a:r>
            <a:r>
              <a:rPr lang="ru-RU" sz="2200">
                <a:solidFill>
                  <a:srgbClr val="003300"/>
                </a:solidFill>
                <a:latin typeface="Times New Roman" pitchFamily="18" charset="0"/>
              </a:rPr>
              <a:t> человек.</a:t>
            </a:r>
          </a:p>
          <a:p>
            <a:pPr eaLnBrk="0" hangingPunct="0">
              <a:defRPr/>
            </a:pPr>
            <a:endParaRPr lang="ru-RU" sz="2200">
              <a:solidFill>
                <a:srgbClr val="003300"/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endParaRPr lang="ru-RU" sz="220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EC8B7-67B3-4D6A-A911-C886BBCD75F9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164866" name="AutoShape 2"/>
          <p:cNvSpPr>
            <a:spLocks noChangeArrowheads="1"/>
          </p:cNvSpPr>
          <p:nvPr/>
        </p:nvSpPr>
        <p:spPr bwMode="auto">
          <a:xfrm>
            <a:off x="381000" y="457200"/>
            <a:ext cx="8229600" cy="2590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00FFFF"/>
              </a:gs>
            </a:gsLst>
            <a:lin ang="18900000" scaled="1"/>
          </a:gradFill>
          <a:ln w="76200">
            <a:solidFill>
              <a:srgbClr val="CC99FF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just" eaLnBrk="0" hangingPunct="0">
              <a:defRPr/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	На территории </a:t>
            </a:r>
            <a:r>
              <a:rPr lang="ru-RU" sz="2000" b="1">
                <a:solidFill>
                  <a:srgbClr val="003300"/>
                </a:solidFill>
                <a:latin typeface="Times New Roman" pitchFamily="18" charset="0"/>
              </a:rPr>
              <a:t>Амурской области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за 2006 г. с участием детей произошло </a:t>
            </a:r>
            <a:r>
              <a:rPr lang="ru-RU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173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ДТП, при которых </a:t>
            </a:r>
            <a:r>
              <a:rPr lang="ru-RU" sz="2200" b="1">
                <a:solidFill>
                  <a:srgbClr val="FF0066"/>
                </a:solidFill>
                <a:latin typeface="Times New Roman" pitchFamily="18" charset="0"/>
              </a:rPr>
              <a:t>10</a:t>
            </a:r>
            <a:r>
              <a:rPr lang="ru-RU" sz="2200" b="1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детей погибло и </a:t>
            </a:r>
            <a:r>
              <a:rPr lang="ru-RU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185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получили ранения различной степени тяжести.</a:t>
            </a:r>
          </a:p>
          <a:p>
            <a:pPr algn="just" eaLnBrk="0" hangingPunct="0">
              <a:defRPr/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Чаще всего в ДТП участвовали дети в возрасте от 12 до 16 лет.</a:t>
            </a:r>
          </a:p>
          <a:p>
            <a:pPr algn="just" eaLnBrk="0" hangingPunct="0">
              <a:defRPr/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В возрасте:  	до 7 лет - 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4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погибло и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39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травмированы;</a:t>
            </a:r>
          </a:p>
          <a:p>
            <a:pPr algn="just" eaLnBrk="0" hangingPunct="0">
              <a:defRPr/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		7 – 12 лет –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2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погибло и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77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травмированы;</a:t>
            </a:r>
          </a:p>
          <a:p>
            <a:pPr algn="just" eaLnBrk="0" hangingPunct="0">
              <a:defRPr/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    		12 – 16 лет –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4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погибло и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69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травмированы.</a:t>
            </a:r>
          </a:p>
        </p:txBody>
      </p:sp>
      <p:sp>
        <p:nvSpPr>
          <p:cNvPr id="164867" name="AutoShape 3"/>
          <p:cNvSpPr>
            <a:spLocks noChangeArrowheads="1"/>
          </p:cNvSpPr>
          <p:nvPr/>
        </p:nvSpPr>
        <p:spPr bwMode="auto">
          <a:xfrm>
            <a:off x="228600" y="3505200"/>
            <a:ext cx="8572500" cy="278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99"/>
              </a:gs>
              <a:gs pos="50000">
                <a:srgbClr val="CCFF99"/>
              </a:gs>
              <a:gs pos="100000">
                <a:srgbClr val="FFCC99"/>
              </a:gs>
            </a:gsLst>
            <a:lin ang="0" scaled="1"/>
          </a:gradFill>
          <a:ln w="76200">
            <a:solidFill>
              <a:srgbClr val="339966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just" eaLnBrk="0" hangingPunct="0">
              <a:defRPr/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	На территории </a:t>
            </a:r>
            <a:r>
              <a:rPr lang="ru-RU" sz="2000" b="1">
                <a:solidFill>
                  <a:srgbClr val="003300"/>
                </a:solidFill>
                <a:latin typeface="Times New Roman" pitchFamily="18" charset="0"/>
              </a:rPr>
              <a:t>Ромненского района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за 2006 г. совершено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49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ДТП, в которых пострадали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17</a:t>
            </a:r>
            <a:r>
              <a:rPr lang="ru-RU" sz="2000" b="1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человек, погибло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2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человека.</a:t>
            </a:r>
          </a:p>
          <a:p>
            <a:pPr algn="just" eaLnBrk="0" hangingPunct="0">
              <a:defRPr/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Сотрудниками ГИБДД задержано водителей, управляющих в состоянии алкогольного опьянения –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84</a:t>
            </a:r>
            <a:r>
              <a:rPr lang="ru-RU" sz="2000" b="1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человека, за отказ от медицинского освидетельствования –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24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, управляющими транспортными средствами и не имеющими права управления –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116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, нарушителей скоростного режима –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589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, нарушений ПДД пешеходами –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162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человека.</a:t>
            </a:r>
          </a:p>
          <a:p>
            <a:pPr algn="just" eaLnBrk="0" hangingPunct="0">
              <a:defRPr/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	Сумма наложенных штрафов составила –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206900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руб.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9BC61-27CB-4267-AF9F-769D0D00273A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148482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457200" y="1219200"/>
            <a:ext cx="8229600" cy="4826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Какой велосипедист подаёт сигнал поворота направо?</a:t>
            </a:r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19050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а</a:t>
            </a:r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64008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в</a:t>
            </a:r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41910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autoUpdateAnimBg="0"/>
      <p:bldP spid="148484" grpId="0" animBg="1" autoUpdateAnimBg="0"/>
      <p:bldP spid="148485" grpId="0" animBg="1" autoUpdateAnimBg="0"/>
      <p:bldP spid="14848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A7AB4-B5B7-4076-A7AE-BF7097574EA7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113668" name="Picture 4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685800" y="1447800"/>
            <a:ext cx="7772400" cy="47069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457200" y="3048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Выберите из предложенных дорожных знаков те, которые введены в действие 1 января 2006 г.</a:t>
            </a: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1752600" y="16764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3276600" y="16764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4876800" y="16764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6248400" y="16764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7467600" y="16764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7178" name="Text Box 16"/>
          <p:cNvSpPr txBox="1">
            <a:spLocks noChangeArrowheads="1"/>
          </p:cNvSpPr>
          <p:nvPr/>
        </p:nvSpPr>
        <p:spPr bwMode="auto">
          <a:xfrm>
            <a:off x="1676400" y="28956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7179" name="Text Box 17"/>
          <p:cNvSpPr txBox="1">
            <a:spLocks noChangeArrowheads="1"/>
          </p:cNvSpPr>
          <p:nvPr/>
        </p:nvSpPr>
        <p:spPr bwMode="auto">
          <a:xfrm>
            <a:off x="3124200" y="28956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7180" name="Text Box 18"/>
          <p:cNvSpPr txBox="1">
            <a:spLocks noChangeArrowheads="1"/>
          </p:cNvSpPr>
          <p:nvPr/>
        </p:nvSpPr>
        <p:spPr bwMode="auto">
          <a:xfrm>
            <a:off x="4648200" y="28956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7181" name="Text Box 19"/>
          <p:cNvSpPr txBox="1">
            <a:spLocks noChangeArrowheads="1"/>
          </p:cNvSpPr>
          <p:nvPr/>
        </p:nvSpPr>
        <p:spPr bwMode="auto">
          <a:xfrm>
            <a:off x="6324600" y="28956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7182" name="Text Box 20"/>
          <p:cNvSpPr txBox="1">
            <a:spLocks noChangeArrowheads="1"/>
          </p:cNvSpPr>
          <p:nvPr/>
        </p:nvSpPr>
        <p:spPr bwMode="auto">
          <a:xfrm>
            <a:off x="7543800" y="28956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7183" name="Text Box 21"/>
          <p:cNvSpPr txBox="1">
            <a:spLocks noChangeArrowheads="1"/>
          </p:cNvSpPr>
          <p:nvPr/>
        </p:nvSpPr>
        <p:spPr bwMode="auto">
          <a:xfrm>
            <a:off x="1295400" y="54864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7184" name="Text Box 22"/>
          <p:cNvSpPr txBox="1">
            <a:spLocks noChangeArrowheads="1"/>
          </p:cNvSpPr>
          <p:nvPr/>
        </p:nvSpPr>
        <p:spPr bwMode="auto">
          <a:xfrm>
            <a:off x="2514600" y="54864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7185" name="Text Box 23"/>
          <p:cNvSpPr txBox="1">
            <a:spLocks noChangeArrowheads="1"/>
          </p:cNvSpPr>
          <p:nvPr/>
        </p:nvSpPr>
        <p:spPr bwMode="auto">
          <a:xfrm>
            <a:off x="3733800" y="54864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7186" name="Text Box 24"/>
          <p:cNvSpPr txBox="1">
            <a:spLocks noChangeArrowheads="1"/>
          </p:cNvSpPr>
          <p:nvPr/>
        </p:nvSpPr>
        <p:spPr bwMode="auto">
          <a:xfrm>
            <a:off x="5562600" y="47244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7187" name="Text Box 25"/>
          <p:cNvSpPr txBox="1">
            <a:spLocks noChangeArrowheads="1"/>
          </p:cNvSpPr>
          <p:nvPr/>
        </p:nvSpPr>
        <p:spPr bwMode="auto">
          <a:xfrm>
            <a:off x="7620000" y="54864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2"/>
                </a:solidFill>
              </a:rPr>
              <a:t>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EC380-FD0F-408D-9E77-6E5D11635EC0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149506" name="Rectangle 4098"/>
          <p:cNvSpPr>
            <a:spLocks noChangeArrowheads="1"/>
          </p:cNvSpPr>
          <p:nvPr/>
        </p:nvSpPr>
        <p:spPr bwMode="auto">
          <a:xfrm>
            <a:off x="533400" y="609600"/>
            <a:ext cx="4191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/>
              <a:t>Этот дорожный знак обозначает:</a:t>
            </a:r>
          </a:p>
        </p:txBody>
      </p:sp>
      <p:pic>
        <p:nvPicPr>
          <p:cNvPr id="149507" name="Picture 4099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73380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Text Box 4100"/>
          <p:cNvSpPr txBox="1">
            <a:spLocks noChangeArrowheads="1"/>
          </p:cNvSpPr>
          <p:nvPr/>
        </p:nvSpPr>
        <p:spPr bwMode="auto">
          <a:xfrm>
            <a:off x="381000" y="3886200"/>
            <a:ext cx="8382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участок дороги, не имеющий тротуара или пешеходной дорожки;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участок дороги, на котором впереди имеется пешеходный переход;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участок дороги, на котором имеется тротуар или пешеходная дорожка.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utoUpdateAnimBg="0"/>
      <p:bldP spid="14950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AFDBC-D45A-461F-8ABB-ADBA699C3B80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150530" name="Text Box 1026"/>
          <p:cNvSpPr txBox="1">
            <a:spLocks noChangeArrowheads="1"/>
          </p:cNvSpPr>
          <p:nvPr/>
        </p:nvSpPr>
        <p:spPr bwMode="auto">
          <a:xfrm>
            <a:off x="228600" y="533400"/>
            <a:ext cx="8610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/>
              <a:t>При достижении какого минимального возраста разрешается перевозить детей на переднем сиденье легкового автомобиля без специального детского сиденья?</a:t>
            </a:r>
          </a:p>
        </p:txBody>
      </p:sp>
      <p:sp>
        <p:nvSpPr>
          <p:cNvPr id="150532" name="Text Box 1028"/>
          <p:cNvSpPr txBox="1">
            <a:spLocks noChangeArrowheads="1"/>
          </p:cNvSpPr>
          <p:nvPr/>
        </p:nvSpPr>
        <p:spPr bwMode="auto">
          <a:xfrm>
            <a:off x="762000" y="3352800"/>
            <a:ext cx="2209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/>
              <a:t>  8 лет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/>
              <a:t>  10 лет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/>
              <a:t>  12 лет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/>
              <a:t>  14 лет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/>
              <a:t>  16 лет</a:t>
            </a:r>
          </a:p>
        </p:txBody>
      </p:sp>
      <p:pic>
        <p:nvPicPr>
          <p:cNvPr id="150533" name="Picture 1029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12000" contrast="30000"/>
          </a:blip>
          <a:srcRect/>
          <a:stretch>
            <a:fillRect/>
          </a:stretch>
        </p:blipFill>
        <p:spPr bwMode="auto">
          <a:xfrm>
            <a:off x="3429000" y="2978150"/>
            <a:ext cx="5181600" cy="3421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3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utoUpdateAnimBg="0"/>
      <p:bldP spid="15053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D4CC8-DEE4-4109-BBDA-353A4D35451B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151554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12000" contrast="48000"/>
          </a:blip>
          <a:srcRect/>
          <a:stretch>
            <a:fillRect/>
          </a:stretch>
        </p:blipFill>
        <p:spPr bwMode="auto">
          <a:xfrm>
            <a:off x="533400" y="1295400"/>
            <a:ext cx="4114800" cy="5181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/>
              <a:t>Какой сигнал подаёт регулировщик?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5029200" y="1447800"/>
            <a:ext cx="3810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/>
              <a:t>а)</a:t>
            </a:r>
            <a:r>
              <a:rPr lang="ru-RU" altLang="ru-RU" sz="2400"/>
              <a:t>   движение пешеходам запрещено;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b="1"/>
              <a:t>б)</a:t>
            </a:r>
            <a:r>
              <a:rPr lang="ru-RU" altLang="ru-RU" sz="2400"/>
              <a:t>   пешеходам разрешено переходить проезжую часть со стороны правого и левого бока регулировщика;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b="1"/>
              <a:t>в)</a:t>
            </a:r>
            <a:r>
              <a:rPr lang="ru-RU" altLang="ru-RU" sz="2400"/>
              <a:t>   пешеходам разрешено переходить проезжую часть за спиной регулировщика</a:t>
            </a:r>
            <a:r>
              <a:rPr lang="ru-RU" altLang="ru-RU" sz="2400" i="1"/>
              <a:t>.</a:t>
            </a:r>
            <a:r>
              <a:rPr lang="ru-RU" altLang="ru-RU" sz="240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autoUpdateAnimBg="0"/>
      <p:bldP spid="15155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88D31-5978-4E33-A7EB-132427DC016D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152578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838200" y="1295400"/>
            <a:ext cx="7467600" cy="47736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Какой велосипедист подаёт сигнал поворота налево?</a:t>
            </a:r>
          </a:p>
        </p:txBody>
      </p:sp>
      <p:sp>
        <p:nvSpPr>
          <p:cNvPr id="152580" name="Oval 4"/>
          <p:cNvSpPr>
            <a:spLocks noChangeArrowheads="1"/>
          </p:cNvSpPr>
          <p:nvPr/>
        </p:nvSpPr>
        <p:spPr bwMode="auto">
          <a:xfrm>
            <a:off x="19050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а</a:t>
            </a:r>
          </a:p>
        </p:txBody>
      </p:sp>
      <p:sp>
        <p:nvSpPr>
          <p:cNvPr id="152581" name="Oval 5"/>
          <p:cNvSpPr>
            <a:spLocks noChangeArrowheads="1"/>
          </p:cNvSpPr>
          <p:nvPr/>
        </p:nvSpPr>
        <p:spPr bwMode="auto">
          <a:xfrm>
            <a:off x="45720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б</a:t>
            </a:r>
          </a:p>
        </p:txBody>
      </p:sp>
      <p:sp>
        <p:nvSpPr>
          <p:cNvPr id="152582" name="Oval 6"/>
          <p:cNvSpPr>
            <a:spLocks noChangeArrowheads="1"/>
          </p:cNvSpPr>
          <p:nvPr/>
        </p:nvSpPr>
        <p:spPr bwMode="auto">
          <a:xfrm>
            <a:off x="73152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autoUpdateAnimBg="0"/>
      <p:bldP spid="152580" grpId="0" animBg="1" autoUpdateAnimBg="0"/>
      <p:bldP spid="152581" grpId="0" animBg="1" autoUpdateAnimBg="0"/>
      <p:bldP spid="152582" grpId="0" animBg="1" autoUpdateAnimBg="0"/>
    </p:bldLst>
  </p:timing>
</p:sld>
</file>

<file path=ppt/theme/theme1.xml><?xml version="1.0" encoding="utf-8"?>
<a:theme xmlns:a="http://schemas.openxmlformats.org/drawingml/2006/main" name="Текстура">
  <a:themeElements>
    <a:clrScheme name="Текстура 3">
      <a:dk1>
        <a:srgbClr val="4E4E74"/>
      </a:dk1>
      <a:lt1>
        <a:srgbClr val="FFFFFF"/>
      </a:lt1>
      <a:dk2>
        <a:srgbClr val="666699"/>
      </a:dk2>
      <a:lt2>
        <a:srgbClr val="FFFFCC"/>
      </a:lt2>
      <a:accent1>
        <a:srgbClr val="5E5884"/>
      </a:accent1>
      <a:accent2>
        <a:srgbClr val="8AB29D"/>
      </a:accent2>
      <a:accent3>
        <a:srgbClr val="B8B8CA"/>
      </a:accent3>
      <a:accent4>
        <a:srgbClr val="DADADA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810</TotalTime>
  <Words>1054</Words>
  <Application>Microsoft Office PowerPoint</Application>
  <PresentationFormat>Экран (4:3)</PresentationFormat>
  <Paragraphs>263</Paragraphs>
  <Slides>34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Tahoma</vt:lpstr>
      <vt:lpstr>Arial</vt:lpstr>
      <vt:lpstr>Wingdings</vt:lpstr>
      <vt:lpstr>Times New Roman</vt:lpstr>
      <vt:lpstr>Текстура</vt:lpstr>
      <vt:lpstr>Точечный рисунок</vt:lpstr>
      <vt:lpstr>Викторина по правилам дорожного движения             (5-8 кл.)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Статистика ДТП</vt:lpstr>
      <vt:lpstr>Презентация PowerPoint</vt:lpstr>
      <vt:lpstr>Презентация PowerPoint</vt:lpstr>
    </vt:vector>
  </TitlesOfParts>
  <Company>Ник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Конкурс-викторина по безопасности дорожного движения</dc:title>
  <dc:creator>Ник</dc:creator>
  <cp:lastModifiedBy>RePack by Diakov</cp:lastModifiedBy>
  <cp:revision>101</cp:revision>
  <dcterms:created xsi:type="dcterms:W3CDTF">2007-04-07T20:34:11Z</dcterms:created>
  <dcterms:modified xsi:type="dcterms:W3CDTF">2021-11-05T06:42:11Z</dcterms:modified>
</cp:coreProperties>
</file>